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2.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3.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4.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Lst>
  <p:notesMasterIdLst>
    <p:notesMasterId r:id="rId33"/>
  </p:notesMasterIdLst>
  <p:handoutMasterIdLst>
    <p:handoutMasterId r:id="rId34"/>
  </p:handoutMasterIdLst>
  <p:sldIdLst>
    <p:sldId id="3397" r:id="rId19"/>
    <p:sldId id="3398" r:id="rId20"/>
    <p:sldId id="3399" r:id="rId21"/>
    <p:sldId id="3400" r:id="rId22"/>
    <p:sldId id="3401" r:id="rId23"/>
    <p:sldId id="3413" r:id="rId24"/>
    <p:sldId id="3402" r:id="rId25"/>
    <p:sldId id="3403" r:id="rId26"/>
    <p:sldId id="3404" r:id="rId27"/>
    <p:sldId id="3405" r:id="rId28"/>
    <p:sldId id="3406" r:id="rId29"/>
    <p:sldId id="3407" r:id="rId30"/>
    <p:sldId id="3412" r:id="rId31"/>
    <p:sldId id="3411"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E800F-978D-4E3F-868E-D72E2A94F411}" v="4" dt="2018-11-26T22:02:50.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5" autoAdjust="0"/>
    <p:restoredTop sz="62699" autoAdjust="0"/>
  </p:normalViewPr>
  <p:slideViewPr>
    <p:cSldViewPr snapToGrid="0">
      <p:cViewPr varScale="1">
        <p:scale>
          <a:sx n="62" d="100"/>
          <a:sy n="62" d="100"/>
        </p:scale>
        <p:origin x="1608"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tableStyles" Target="tableStyles.xml"/><Relationship Id="rId21" Type="http://schemas.openxmlformats.org/officeDocument/2006/relationships/slide" Target="slides/slide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1/22/2019 12:25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1/22/2019 12:25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quickly through these slides, as it should be mostly a review of yesterday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10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features: https://docs.microsoft.com/en-us/azure/cognitive-services/luis/add-features</a:t>
            </a:r>
          </a:p>
          <a:p>
            <a:pPr marL="228600" indent="-228600">
              <a:buAutoNum type="arabicPeriod"/>
            </a:pPr>
            <a:r>
              <a:rPr lang="en-US" dirty="0"/>
              <a:t>10 phrase list must-haves blog: https://blogs.msdn.microsoft.com/benjaminperkins/2016/12/07/top-10-must-have-phrase-list-features-for-your-chatbot-or-any-bot-luis/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612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766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66587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34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57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Understanding NLU Stanford presentation: https://nlp.stanford.edu/~wcmac/papers/20140716-UNLU.pdf</a:t>
            </a:r>
          </a:p>
          <a:p>
            <a:pPr marL="228600" indent="-228600">
              <a:buAutoNum type="arabicPeriod"/>
            </a:pPr>
            <a:r>
              <a:rPr lang="en-US" dirty="0"/>
              <a:t>Wikipedia: https://en.wikipedia.org/wiki/Natural_language_understanding</a:t>
            </a:r>
          </a:p>
          <a:p>
            <a:pPr marL="228600" indent="-228600">
              <a:buAutoNum type="arabicPeriod"/>
            </a:pPr>
            <a:r>
              <a:rPr lang="en-US" dirty="0"/>
              <a:t>Why chatbots won’t survive without NLU: https://chatbotsmagazine.com/why-chatbots-wont-survive-without-nlu-df3670e911c5</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3779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LUIS whitepaper: https://www.microsoft.com/en-us/research/wp-content/uploads/2016/02/sigdial2015demo.pdf</a:t>
            </a:r>
          </a:p>
          <a:p>
            <a:pPr marL="228600" indent="-228600">
              <a:buAutoNum type="arabicPeriod"/>
            </a:pPr>
            <a:r>
              <a:rPr lang="en-US" dirty="0"/>
              <a:t>https://www.luis.ai/</a:t>
            </a:r>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4038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84120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https://docs.microsoft.com/en-us/azure/cognitive-services/luis/home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0959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https://docs.microsoft.com/en-us/azure/cognitive-services/luis/home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7974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Plan your app: https://docs.microsoft.com/en-us/azure/cognitive-services/luis/plan-your-app</a:t>
            </a:r>
          </a:p>
          <a:p>
            <a:pPr marL="228600" indent="-228600">
              <a:buAutoNum type="arabicPeriod"/>
            </a:pPr>
            <a:r>
              <a:rPr lang="en-US" dirty="0"/>
              <a:t>Prebuilt entity: https://docs.microsoft.com/en-us/azure/cognitive-services/luis/pre-builtentities</a:t>
            </a:r>
          </a:p>
          <a:p>
            <a:pPr marL="228600" indent="-228600">
              <a:buAutoNum type="arabicPeriod"/>
            </a:pPr>
            <a:r>
              <a:rPr lang="en-US" dirty="0"/>
              <a:t>Prebuilt domains: https://docs.microsoft.com/en-us/azure/cognitive-services/luis/luis-how-to-use-prebuilt-domains</a:t>
            </a:r>
          </a:p>
          <a:p>
            <a:pPr marL="228600" indent="-228600">
              <a:buAutoNum type="arabicPeriod"/>
            </a:pPr>
            <a:r>
              <a:rPr lang="en-US" dirty="0"/>
              <a:t>Best practices: https://docs.microsoft.com/en-us/azure/cognitive-services/luis/luis-concept-best-practices#entities</a:t>
            </a:r>
          </a:p>
          <a:p>
            <a:pPr marL="228600" indent="-228600">
              <a:buAutoNum type="arabicPeriod"/>
            </a:pPr>
            <a:r>
              <a:rPr lang="en-US" dirty="0"/>
              <a:t>Recognizer-Texts, code behind prebuilt entities: https://blog.botframework.com/2018/01/24/contributing-luis-microsoft-recognizers-text-part-1/</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53298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Train your model: https://docs.microsoft.com/en-us/azure/cognitive-services/luis/luis-how-to-train</a:t>
            </a:r>
          </a:p>
          <a:p>
            <a:pPr marL="228600" indent="-228600">
              <a:buAutoNum type="arabicPeriod"/>
            </a:pPr>
            <a:r>
              <a:rPr lang="en-US" dirty="0"/>
              <a:t>Interactive testing: https://docs.microsoft.com/en-us/azure/cognitive-services/luis/train-test</a:t>
            </a:r>
          </a:p>
          <a:p>
            <a:pPr marL="228600" indent="-228600">
              <a:buAutoNum type="arabicPeriod"/>
            </a:pPr>
            <a:r>
              <a:rPr lang="en-US" dirty="0"/>
              <a:t>Batch testing: https://docs.microsoft.com/en-us/azure/cognitive-services/luis/luis-how-to-batch-test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722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Publish your model: https://docs.microsoft.com/en-us/azure/cognitive-services/luis/publishapp</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59119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22/01/2019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oleObject" Target="../embeddings/oleObject1.bin"/><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tags" Target="../tags/tag1.xml"/><Relationship Id="rId2" Type="http://schemas.openxmlformats.org/officeDocument/2006/relationships/slideLayout" Target="../slideLayouts/slideLayout147.xml"/><Relationship Id="rId16" Type="http://schemas.openxmlformats.org/officeDocument/2006/relationships/vmlDrawing" Target="../drawings/vmlDrawing1.v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theme" Target="../theme/theme10.xml"/><Relationship Id="rId10" Type="http://schemas.openxmlformats.org/officeDocument/2006/relationships/slideLayout" Target="../slideLayouts/slideLayout155.xml"/><Relationship Id="rId19" Type="http://schemas.openxmlformats.org/officeDocument/2006/relationships/image" Target="../media/image38.emf"/><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theme" Target="../theme/theme12.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theme" Target="../theme/theme14.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20.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image" Target="../media/image20.emf"/><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theme" Target="../theme/theme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49"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hyperlink" Target="http://aka.ms/LearnAI-daaia"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1661993"/>
          </a:xfrm>
        </p:spPr>
        <p:txBody>
          <a:bodyPr/>
          <a:lstStyle/>
          <a:p>
            <a:r>
              <a:rPr lang="en-US" dirty="0"/>
              <a:t>LUIS</a:t>
            </a:r>
            <a:br>
              <a:rPr lang="en-US" dirty="0"/>
            </a:br>
            <a:br>
              <a:rPr lang="en-US" dirty="0"/>
            </a:br>
            <a:r>
              <a:rPr lang="en-US" dirty="0"/>
              <a:t>Language Understanding Intelligent Service</a:t>
            </a:r>
          </a:p>
        </p:txBody>
      </p:sp>
    </p:spTree>
    <p:extLst>
      <p:ext uri="{BB962C8B-B14F-4D97-AF65-F5344CB8AC3E}">
        <p14:creationId xmlns:p14="http://schemas.microsoft.com/office/powerpoint/2010/main" val="38207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features to improve performance</a:t>
            </a:r>
          </a:p>
        </p:txBody>
      </p:sp>
      <p:sp>
        <p:nvSpPr>
          <p:cNvPr id="6" name="Text Placeholder 5"/>
          <p:cNvSpPr>
            <a:spLocks noGrp="1"/>
          </p:cNvSpPr>
          <p:nvPr>
            <p:ph type="body" sz="quarter" idx="4294967295"/>
          </p:nvPr>
        </p:nvSpPr>
        <p:spPr>
          <a:xfrm>
            <a:off x="538163" y="1187450"/>
            <a:ext cx="11653837" cy="971550"/>
          </a:xfrm>
        </p:spPr>
        <p:txBody>
          <a:bodyPr/>
          <a:lstStyle/>
          <a:p>
            <a:pPr fontAlgn="ctr"/>
            <a:r>
              <a:rPr lang="en-US" sz="2800" dirty="0">
                <a:solidFill>
                  <a:schemeClr val="bg2"/>
                </a:solidFill>
              </a:rPr>
              <a:t>Features help LUIS by providing hints that certain words and phrases are part of a category</a:t>
            </a:r>
          </a:p>
        </p:txBody>
      </p:sp>
      <p:pic>
        <p:nvPicPr>
          <p:cNvPr id="4" name="Picture 3">
            <a:extLst>
              <a:ext uri="{FF2B5EF4-FFF2-40B4-BE49-F238E27FC236}">
                <a16:creationId xmlns:a16="http://schemas.microsoft.com/office/drawing/2014/main" id="{1F864101-6126-4B2C-A673-1ADA30F90417}"/>
              </a:ext>
            </a:extLst>
          </p:cNvPr>
          <p:cNvPicPr>
            <a:picLocks noChangeAspect="1"/>
          </p:cNvPicPr>
          <p:nvPr/>
        </p:nvPicPr>
        <p:blipFill>
          <a:blip r:embed="rId3"/>
          <a:stretch>
            <a:fillRect/>
          </a:stretch>
        </p:blipFill>
        <p:spPr>
          <a:xfrm>
            <a:off x="3884238" y="2019629"/>
            <a:ext cx="6678452" cy="4409491"/>
          </a:xfrm>
          <a:prstGeom prst="rect">
            <a:avLst/>
          </a:prstGeom>
        </p:spPr>
      </p:pic>
    </p:spTree>
    <p:extLst>
      <p:ext uri="{BB962C8B-B14F-4D97-AF65-F5344CB8AC3E}">
        <p14:creationId xmlns:p14="http://schemas.microsoft.com/office/powerpoint/2010/main" val="16772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patterns to improve performance</a:t>
            </a:r>
          </a:p>
        </p:txBody>
      </p:sp>
      <p:sp>
        <p:nvSpPr>
          <p:cNvPr id="6" name="Text Placeholder 5"/>
          <p:cNvSpPr>
            <a:spLocks noGrp="1"/>
          </p:cNvSpPr>
          <p:nvPr>
            <p:ph type="body" sz="quarter" idx="4294967295"/>
          </p:nvPr>
        </p:nvSpPr>
        <p:spPr>
          <a:xfrm>
            <a:off x="538163" y="1187450"/>
            <a:ext cx="11653837" cy="971550"/>
          </a:xfrm>
        </p:spPr>
        <p:txBody>
          <a:bodyPr/>
          <a:lstStyle/>
          <a:p>
            <a:pPr fontAlgn="ctr"/>
            <a:r>
              <a:rPr lang="en-US" sz="2800" dirty="0">
                <a:solidFill>
                  <a:schemeClr val="bg2"/>
                </a:solidFill>
              </a:rPr>
              <a:t>Patterns are template utterances with placeholders for entities used to further improve your model</a:t>
            </a:r>
          </a:p>
        </p:txBody>
      </p:sp>
      <p:pic>
        <p:nvPicPr>
          <p:cNvPr id="4" name="Picture 3" descr="A screenshot of a cell phone&#10;&#10;Description generated with very high confidence">
            <a:extLst>
              <a:ext uri="{FF2B5EF4-FFF2-40B4-BE49-F238E27FC236}">
                <a16:creationId xmlns:a16="http://schemas.microsoft.com/office/drawing/2014/main" id="{265DFF4F-D9F9-45AF-A452-59C19603B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7850"/>
            <a:ext cx="12192000" cy="2417518"/>
          </a:xfrm>
          <a:prstGeom prst="rect">
            <a:avLst/>
          </a:prstGeom>
        </p:spPr>
      </p:pic>
    </p:spTree>
    <p:extLst>
      <p:ext uri="{BB962C8B-B14F-4D97-AF65-F5344CB8AC3E}">
        <p14:creationId xmlns:p14="http://schemas.microsoft.com/office/powerpoint/2010/main" val="351062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Using active learning</a:t>
            </a:r>
          </a:p>
        </p:txBody>
      </p:sp>
      <p:pic>
        <p:nvPicPr>
          <p:cNvPr id="3" name="Picture 2" descr="A picture containing object&#10;&#10;Description generated with high confidence">
            <a:extLst>
              <a:ext uri="{FF2B5EF4-FFF2-40B4-BE49-F238E27FC236}">
                <a16:creationId xmlns:a16="http://schemas.microsoft.com/office/drawing/2014/main" id="{F71ED0CA-708C-4213-BA7D-1DB2EBA99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3" y="1847701"/>
            <a:ext cx="3737489" cy="3591580"/>
          </a:xfrm>
          <a:prstGeom prst="rect">
            <a:avLst/>
          </a:prstGeom>
        </p:spPr>
      </p:pic>
      <p:pic>
        <p:nvPicPr>
          <p:cNvPr id="5" name="Picture 4" descr="A screenshot of a computer screen&#10;&#10;Description generated with very high confidence">
            <a:extLst>
              <a:ext uri="{FF2B5EF4-FFF2-40B4-BE49-F238E27FC236}">
                <a16:creationId xmlns:a16="http://schemas.microsoft.com/office/drawing/2014/main" id="{54E8C123-F985-4135-86AB-853D74451E1B}"/>
              </a:ext>
            </a:extLst>
          </p:cNvPr>
          <p:cNvPicPr>
            <a:picLocks noChangeAspect="1"/>
          </p:cNvPicPr>
          <p:nvPr/>
        </p:nvPicPr>
        <p:blipFill rotWithShape="1">
          <a:blip r:embed="rId4">
            <a:extLst>
              <a:ext uri="{28A0092B-C50C-407E-A947-70E740481C1C}">
                <a14:useLocalDpi xmlns:a14="http://schemas.microsoft.com/office/drawing/2010/main" val="0"/>
              </a:ext>
            </a:extLst>
          </a:blip>
          <a:srcRect l="19294" r="893"/>
          <a:stretch/>
        </p:blipFill>
        <p:spPr>
          <a:xfrm>
            <a:off x="4512819" y="1479581"/>
            <a:ext cx="7315200" cy="4327821"/>
          </a:xfrm>
          <a:prstGeom prst="rect">
            <a:avLst/>
          </a:prstGeom>
        </p:spPr>
      </p:pic>
    </p:spTree>
    <p:extLst>
      <p:ext uri="{BB962C8B-B14F-4D97-AF65-F5344CB8AC3E}">
        <p14:creationId xmlns:p14="http://schemas.microsoft.com/office/powerpoint/2010/main" val="16723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780" y="1679825"/>
            <a:ext cx="11018520" cy="2215991"/>
          </a:xfrm>
        </p:spPr>
        <p:txBody>
          <a:bodyPr/>
          <a:lstStyle/>
          <a:p>
            <a:r>
              <a:rPr lang="en-US" dirty="0"/>
              <a:t>LearnAI - Designing and Architecting Intelligent Agents </a:t>
            </a:r>
            <a:br>
              <a:rPr lang="en-US" dirty="0"/>
            </a:br>
            <a:br>
              <a:rPr lang="en-US" dirty="0"/>
            </a:br>
            <a:r>
              <a:rPr lang="en-US" dirty="0">
                <a:hlinkClick r:id="rId3"/>
              </a:rPr>
              <a:t>http://aka.ms/LearnAI-daaia</a:t>
            </a:r>
            <a:endParaRPr lang="en-US" dirty="0"/>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lang="en-US" sz="4400" dirty="0">
                <a:solidFill>
                  <a:srgbClr val="FFFFFF"/>
                </a:solidFill>
              </a:rPr>
              <a:t>To </a:t>
            </a:r>
            <a:r>
              <a:rPr lang="en-US" sz="4400" dirty="0">
                <a:solidFill>
                  <a:srgbClr val="FFFFFF"/>
                </a:solidFill>
                <a:cs typeface="Segoe UI Semibold" panose="020B0702040204020203" pitchFamily="34" charset="0"/>
              </a:rPr>
              <a:t>learn</a:t>
            </a:r>
            <a:r>
              <a:rPr lang="en-US" sz="4400" dirty="0">
                <a:solidFill>
                  <a:srgbClr val="FFFFFF"/>
                </a:solidFill>
              </a:rPr>
              <a:t> more…</a:t>
            </a:r>
            <a:endParaRPr kumimoji="0" lang="en-US" sz="4400" b="0" i="0" u="none" strike="noStrike" kern="1200" cap="none" spc="-100" normalizeH="0" baseline="0" noProof="0" dirty="0">
              <a:ln w="3175">
                <a:noFill/>
              </a:ln>
              <a:solidFill>
                <a:srgbClr val="FFFFFF"/>
              </a:solidFill>
              <a:effectLst/>
              <a:uLnTx/>
              <a:uFillTx/>
              <a:ea typeface="+mn-ea"/>
              <a:cs typeface="Segoe UI" pitchFamily="34" charset="0"/>
            </a:endParaRP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ea typeface="+mn-ea"/>
              <a:cs typeface="Segoe UI" pitchFamily="34" charset="0"/>
            </a:endParaRPr>
          </a:p>
        </p:txBody>
      </p:sp>
    </p:spTree>
    <p:extLst>
      <p:ext uri="{BB962C8B-B14F-4D97-AF65-F5344CB8AC3E}">
        <p14:creationId xmlns:p14="http://schemas.microsoft.com/office/powerpoint/2010/main" val="26946193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077766"/>
          </a:xfrm>
        </p:spPr>
        <p:txBody>
          <a:bodyPr/>
          <a:lstStyle/>
          <a:p>
            <a:br>
              <a:rPr lang="en-US" sz="40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Next Lab: LUIS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973941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Why NLU?</a:t>
            </a:r>
          </a:p>
        </p:txBody>
      </p:sp>
      <p:sp>
        <p:nvSpPr>
          <p:cNvPr id="6" name="Text Placeholder 5"/>
          <p:cNvSpPr>
            <a:spLocks noGrp="1"/>
          </p:cNvSpPr>
          <p:nvPr>
            <p:ph type="body" sz="quarter" idx="4294967295"/>
          </p:nvPr>
        </p:nvSpPr>
        <p:spPr>
          <a:xfrm>
            <a:off x="538163" y="1187450"/>
            <a:ext cx="11653837" cy="3447098"/>
          </a:xfrm>
        </p:spPr>
        <p:txBody>
          <a:bodyPr/>
          <a:lstStyle/>
          <a:p>
            <a:pPr fontAlgn="ctr"/>
            <a:r>
              <a:rPr lang="en-US" sz="2800" dirty="0">
                <a:solidFill>
                  <a:schemeClr val="bg2"/>
                </a:solidFill>
              </a:rPr>
              <a:t>Any user interface could benefit from Natural Language Understanding</a:t>
            </a:r>
          </a:p>
          <a:p>
            <a:pPr fontAlgn="ctr"/>
            <a:r>
              <a:rPr lang="en-US" sz="2800" dirty="0">
                <a:solidFill>
                  <a:schemeClr val="bg2"/>
                </a:solidFill>
              </a:rPr>
              <a:t>Rise of conversation-based applications</a:t>
            </a:r>
          </a:p>
          <a:p>
            <a:pPr fontAlgn="ctr"/>
            <a:r>
              <a:rPr lang="en-US" sz="2800" dirty="0">
                <a:solidFill>
                  <a:schemeClr val="bg2"/>
                </a:solidFill>
              </a:rPr>
              <a:t>Need to extract meaning from context</a:t>
            </a:r>
          </a:p>
          <a:p>
            <a:pPr fontAlgn="ctr"/>
            <a:r>
              <a:rPr lang="en-US" sz="2800" dirty="0">
                <a:solidFill>
                  <a:schemeClr val="bg2"/>
                </a:solidFill>
              </a:rPr>
              <a:t>We</a:t>
            </a:r>
            <a:r>
              <a:rPr lang="en-US" dirty="0">
                <a:solidFill>
                  <a:schemeClr val="bg2"/>
                </a:solidFill>
              </a:rPr>
              <a:t> are not all data scientists, but we all need to be able to integrate NLU into our applications</a:t>
            </a:r>
            <a:endParaRPr lang="en-US" sz="2400" dirty="0">
              <a:solidFill>
                <a:schemeClr val="bg2"/>
              </a:solidFill>
            </a:endParaRPr>
          </a:p>
          <a:p>
            <a:pPr fontAlgn="ctr"/>
            <a:endParaRPr lang="en-US" sz="2800" dirty="0">
              <a:solidFill>
                <a:schemeClr val="bg2"/>
              </a:solidFill>
            </a:endParaRPr>
          </a:p>
          <a:p>
            <a:pPr fontAlgn="ctr"/>
            <a:endParaRPr lang="en-US" sz="2800" dirty="0">
              <a:solidFill>
                <a:schemeClr val="bg2"/>
              </a:solidFill>
            </a:endParaRPr>
          </a:p>
        </p:txBody>
      </p:sp>
    </p:spTree>
    <p:extLst>
      <p:ext uri="{BB962C8B-B14F-4D97-AF65-F5344CB8AC3E}">
        <p14:creationId xmlns:p14="http://schemas.microsoft.com/office/powerpoint/2010/main" val="102588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Microsoft’s LUIS</a:t>
            </a:r>
          </a:p>
        </p:txBody>
      </p:sp>
      <p:sp>
        <p:nvSpPr>
          <p:cNvPr id="6" name="Text Placeholder 5"/>
          <p:cNvSpPr>
            <a:spLocks noGrp="1"/>
          </p:cNvSpPr>
          <p:nvPr>
            <p:ph type="body" sz="quarter" idx="4294967295"/>
          </p:nvPr>
        </p:nvSpPr>
        <p:spPr>
          <a:xfrm>
            <a:off x="346307" y="1429820"/>
            <a:ext cx="11260476" cy="2843855"/>
          </a:xfrm>
        </p:spPr>
        <p:txBody>
          <a:bodyPr/>
          <a:lstStyle/>
          <a:p>
            <a:pPr fontAlgn="ctr"/>
            <a:r>
              <a:rPr lang="en-US" sz="2800" dirty="0">
                <a:solidFill>
                  <a:schemeClr val="bg2"/>
                </a:solidFill>
              </a:rPr>
              <a:t>A machine learning-based service to build natural language understanding into apps, bots, and IoT devices </a:t>
            </a:r>
          </a:p>
          <a:p>
            <a:pPr fontAlgn="ctr"/>
            <a:r>
              <a:rPr lang="en-US" sz="2800" dirty="0">
                <a:solidFill>
                  <a:schemeClr val="bg2"/>
                </a:solidFill>
              </a:rPr>
              <a:t>Quickly create enterprise-ready, custom models that continuously improve</a:t>
            </a:r>
          </a:p>
          <a:p>
            <a:pPr fontAlgn="ctr"/>
            <a:r>
              <a:rPr lang="en-US" sz="2800" dirty="0">
                <a:solidFill>
                  <a:schemeClr val="bg2"/>
                </a:solidFill>
              </a:rPr>
              <a:t>Exportable to containers</a:t>
            </a:r>
          </a:p>
          <a:p>
            <a:pPr fontAlgn="ctr"/>
            <a:r>
              <a:rPr lang="en-US" sz="2800" dirty="0">
                <a:solidFill>
                  <a:schemeClr val="bg2"/>
                </a:solidFill>
              </a:rPr>
              <a:t>Web and programmatic interfaces</a:t>
            </a:r>
            <a:endParaRPr lang="en-US" sz="1800" dirty="0">
              <a:solidFill>
                <a:schemeClr val="bg2"/>
              </a:solidFill>
            </a:endParaRPr>
          </a:p>
        </p:txBody>
      </p:sp>
    </p:spTree>
    <p:extLst>
      <p:ext uri="{BB962C8B-B14F-4D97-AF65-F5344CB8AC3E}">
        <p14:creationId xmlns:p14="http://schemas.microsoft.com/office/powerpoint/2010/main" val="39379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Luis Development Process</a:t>
            </a:r>
          </a:p>
        </p:txBody>
      </p:sp>
      <p:sp>
        <p:nvSpPr>
          <p:cNvPr id="6" name="Text Placeholder 5"/>
          <p:cNvSpPr>
            <a:spLocks noGrp="1"/>
          </p:cNvSpPr>
          <p:nvPr>
            <p:ph type="body" sz="quarter" idx="4294967295"/>
          </p:nvPr>
        </p:nvSpPr>
        <p:spPr>
          <a:xfrm>
            <a:off x="538163" y="1187450"/>
            <a:ext cx="11653837" cy="3533275"/>
          </a:xfrm>
        </p:spPr>
        <p:txBody>
          <a:bodyPr/>
          <a:lstStyle/>
          <a:p>
            <a:pPr marL="514350" indent="-514350" fontAlgn="ctr">
              <a:buFont typeface="+mj-lt"/>
              <a:buAutoNum type="arabicPeriod"/>
            </a:pPr>
            <a:r>
              <a:rPr lang="en-US" sz="2800" dirty="0"/>
              <a:t>Intents</a:t>
            </a:r>
          </a:p>
          <a:p>
            <a:pPr marL="514350" indent="-514350" fontAlgn="ctr">
              <a:buFont typeface="+mj-lt"/>
              <a:buAutoNum type="arabicPeriod"/>
            </a:pPr>
            <a:r>
              <a:rPr lang="en-US" sz="2800" dirty="0"/>
              <a:t>Utterances</a:t>
            </a:r>
          </a:p>
          <a:p>
            <a:pPr marL="514350" indent="-514350" fontAlgn="ctr">
              <a:buFont typeface="+mj-lt"/>
              <a:buAutoNum type="arabicPeriod"/>
            </a:pPr>
            <a:r>
              <a:rPr lang="en-US" sz="2800" dirty="0"/>
              <a:t>Entities</a:t>
            </a:r>
          </a:p>
          <a:p>
            <a:pPr marL="514350" indent="-514350" fontAlgn="ctr">
              <a:buFont typeface="+mj-lt"/>
              <a:buAutoNum type="arabicPeriod"/>
            </a:pPr>
            <a:r>
              <a:rPr lang="en-US" sz="2800" dirty="0"/>
              <a:t>Training and testing</a:t>
            </a:r>
          </a:p>
          <a:p>
            <a:pPr marL="514350" indent="-514350" fontAlgn="ctr">
              <a:buFont typeface="+mj-lt"/>
              <a:buAutoNum type="arabicPeriod"/>
            </a:pPr>
            <a:r>
              <a:rPr lang="en-US" sz="2800" dirty="0"/>
              <a:t>Publishing</a:t>
            </a:r>
          </a:p>
          <a:p>
            <a:pPr marL="514350" indent="-514350" fontAlgn="ctr">
              <a:buFont typeface="+mj-lt"/>
              <a:buAutoNum type="arabicPeriod"/>
            </a:pPr>
            <a:r>
              <a:rPr lang="en-US" sz="2800" dirty="0"/>
              <a:t>Features/Patterns</a:t>
            </a:r>
          </a:p>
          <a:p>
            <a:pPr marL="514350" indent="-514350" fontAlgn="ctr">
              <a:buFont typeface="+mj-lt"/>
              <a:buAutoNum type="arabicPeriod"/>
            </a:pPr>
            <a:r>
              <a:rPr lang="en-US" sz="2800" dirty="0"/>
              <a:t>Active learning</a:t>
            </a:r>
          </a:p>
        </p:txBody>
      </p:sp>
    </p:spTree>
    <p:extLst>
      <p:ext uri="{BB962C8B-B14F-4D97-AF65-F5344CB8AC3E}">
        <p14:creationId xmlns:p14="http://schemas.microsoft.com/office/powerpoint/2010/main" val="10794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6" name="Text Placeholder 5"/>
          <p:cNvSpPr>
            <a:spLocks noGrp="1"/>
          </p:cNvSpPr>
          <p:nvPr>
            <p:ph type="body" sz="quarter" idx="4294967295"/>
          </p:nvPr>
        </p:nvSpPr>
        <p:spPr>
          <a:xfrm>
            <a:off x="538163" y="1187450"/>
            <a:ext cx="11653837" cy="3155950"/>
          </a:xfrm>
        </p:spPr>
        <p:txBody>
          <a:bodyPr/>
          <a:lstStyle/>
          <a:p>
            <a:pPr fontAlgn="ctr"/>
            <a:r>
              <a:rPr lang="en-US" sz="2800" dirty="0">
                <a:solidFill>
                  <a:schemeClr val="bg2"/>
                </a:solidFill>
              </a:rPr>
              <a:t>Intents</a:t>
            </a:r>
          </a:p>
          <a:p>
            <a:pPr lvl="1" fontAlgn="ctr"/>
            <a:r>
              <a:rPr lang="en-US" sz="2400" dirty="0">
                <a:solidFill>
                  <a:schemeClr val="bg2"/>
                </a:solidFill>
              </a:rPr>
              <a:t>Actions the user wants to perform</a:t>
            </a:r>
          </a:p>
          <a:p>
            <a:pPr fontAlgn="ctr"/>
            <a:r>
              <a:rPr lang="en-US" sz="2800" dirty="0">
                <a:solidFill>
                  <a:schemeClr val="bg2"/>
                </a:solidFill>
              </a:rPr>
              <a:t>Utterances</a:t>
            </a:r>
          </a:p>
          <a:p>
            <a:pPr lvl="1" fontAlgn="ctr"/>
            <a:r>
              <a:rPr lang="en-US" sz="2400" dirty="0">
                <a:solidFill>
                  <a:schemeClr val="bg2"/>
                </a:solidFill>
              </a:rPr>
              <a:t>Text input from a user your app needs to understand</a:t>
            </a:r>
          </a:p>
          <a:p>
            <a:pPr fontAlgn="ctr"/>
            <a:r>
              <a:rPr lang="en-US" sz="2800" dirty="0">
                <a:solidFill>
                  <a:schemeClr val="bg2"/>
                </a:solidFill>
              </a:rPr>
              <a:t>Entities</a:t>
            </a:r>
          </a:p>
          <a:p>
            <a:pPr lvl="1" fontAlgn="ctr"/>
            <a:r>
              <a:rPr lang="en-US" sz="2400" dirty="0">
                <a:solidFill>
                  <a:schemeClr val="bg2"/>
                </a:solidFill>
              </a:rPr>
              <a:t>Detailed information that is relevant to the utterance</a:t>
            </a:r>
          </a:p>
          <a:p>
            <a:pPr lvl="1" fontAlgn="ctr"/>
            <a:endParaRPr lang="en-US" sz="2400" dirty="0">
              <a:solidFill>
                <a:schemeClr val="bg2"/>
              </a:solidFill>
            </a:endParaRPr>
          </a:p>
        </p:txBody>
      </p:sp>
      <p:graphicFrame>
        <p:nvGraphicFramePr>
          <p:cNvPr id="3" name="Table 2">
            <a:extLst>
              <a:ext uri="{FF2B5EF4-FFF2-40B4-BE49-F238E27FC236}">
                <a16:creationId xmlns:a16="http://schemas.microsoft.com/office/drawing/2014/main" id="{A0AADE41-4A7D-4CF2-95CD-C228646D3377}"/>
              </a:ext>
            </a:extLst>
          </p:cNvPr>
          <p:cNvGraphicFramePr>
            <a:graphicFrameLocks noGrp="1"/>
          </p:cNvGraphicFramePr>
          <p:nvPr>
            <p:extLst/>
          </p:nvPr>
        </p:nvGraphicFramePr>
        <p:xfrm>
          <a:off x="1512806" y="4342673"/>
          <a:ext cx="8770320" cy="1752600"/>
        </p:xfrm>
        <a:graphic>
          <a:graphicData uri="http://schemas.openxmlformats.org/drawingml/2006/table">
            <a:tbl>
              <a:tblPr firstRow="1" bandRow="1">
                <a:tableStyleId>{5C22544A-7EE6-4342-B048-85BDC9FD1C3A}</a:tableStyleId>
              </a:tblPr>
              <a:tblGrid>
                <a:gridCol w="2923440">
                  <a:extLst>
                    <a:ext uri="{9D8B030D-6E8A-4147-A177-3AD203B41FA5}">
                      <a16:colId xmlns:a16="http://schemas.microsoft.com/office/drawing/2014/main" val="1705052969"/>
                    </a:ext>
                  </a:extLst>
                </a:gridCol>
                <a:gridCol w="3739109">
                  <a:extLst>
                    <a:ext uri="{9D8B030D-6E8A-4147-A177-3AD203B41FA5}">
                      <a16:colId xmlns:a16="http://schemas.microsoft.com/office/drawing/2014/main" val="4272089051"/>
                    </a:ext>
                  </a:extLst>
                </a:gridCol>
                <a:gridCol w="2107771">
                  <a:extLst>
                    <a:ext uri="{9D8B030D-6E8A-4147-A177-3AD203B41FA5}">
                      <a16:colId xmlns:a16="http://schemas.microsoft.com/office/drawing/2014/main" val="3889869849"/>
                    </a:ext>
                  </a:extLst>
                </a:gridCol>
              </a:tblGrid>
              <a:tr h="370840">
                <a:tc>
                  <a:txBody>
                    <a:bodyPr/>
                    <a:lstStyle/>
                    <a:p>
                      <a:r>
                        <a:rPr lang="en-US" dirty="0"/>
                        <a:t>Intent</a:t>
                      </a:r>
                    </a:p>
                  </a:txBody>
                  <a:tcPr/>
                </a:tc>
                <a:tc>
                  <a:txBody>
                    <a:bodyPr/>
                    <a:lstStyle/>
                    <a:p>
                      <a:r>
                        <a:rPr lang="en-US" dirty="0"/>
                        <a:t>Sample user utterance</a:t>
                      </a:r>
                    </a:p>
                  </a:txBody>
                  <a:tcPr/>
                </a:tc>
                <a:tc>
                  <a:txBody>
                    <a:bodyPr/>
                    <a:lstStyle/>
                    <a:p>
                      <a:r>
                        <a:rPr lang="en-US" dirty="0"/>
                        <a:t>Entities</a:t>
                      </a:r>
                    </a:p>
                  </a:txBody>
                  <a:tcPr/>
                </a:tc>
                <a:extLst>
                  <a:ext uri="{0D108BD9-81ED-4DB2-BD59-A6C34878D82A}">
                    <a16:rowId xmlns:a16="http://schemas.microsoft.com/office/drawing/2014/main" val="568740084"/>
                  </a:ext>
                </a:extLst>
              </a:tr>
              <a:tr h="370840">
                <a:tc>
                  <a:txBody>
                    <a:bodyPr/>
                    <a:lstStyle/>
                    <a:p>
                      <a:r>
                        <a:rPr lang="en-US" dirty="0" err="1"/>
                        <a:t>BookFlight</a:t>
                      </a:r>
                      <a:endParaRPr lang="en-US" dirty="0"/>
                    </a:p>
                  </a:txBody>
                  <a:tcPr/>
                </a:tc>
                <a:tc>
                  <a:txBody>
                    <a:bodyPr/>
                    <a:lstStyle/>
                    <a:p>
                      <a:r>
                        <a:rPr lang="en-US" dirty="0"/>
                        <a:t>“Book a flight to </a:t>
                      </a:r>
                      <a:r>
                        <a:rPr lang="en-US" b="1" dirty="0"/>
                        <a:t>Seattle</a:t>
                      </a:r>
                      <a:r>
                        <a:rPr lang="en-US" dirty="0"/>
                        <a:t>?”</a:t>
                      </a:r>
                    </a:p>
                  </a:txBody>
                  <a:tcPr/>
                </a:tc>
                <a:tc>
                  <a:txBody>
                    <a:bodyPr/>
                    <a:lstStyle/>
                    <a:p>
                      <a:r>
                        <a:rPr lang="en-US" dirty="0"/>
                        <a:t>Seattle</a:t>
                      </a:r>
                    </a:p>
                  </a:txBody>
                  <a:tcPr/>
                </a:tc>
                <a:extLst>
                  <a:ext uri="{0D108BD9-81ED-4DB2-BD59-A6C34878D82A}">
                    <a16:rowId xmlns:a16="http://schemas.microsoft.com/office/drawing/2014/main" val="537755736"/>
                  </a:ext>
                </a:extLst>
              </a:tr>
              <a:tr h="370840">
                <a:tc>
                  <a:txBody>
                    <a:bodyPr/>
                    <a:lstStyle/>
                    <a:p>
                      <a:r>
                        <a:rPr lang="en-US" dirty="0" err="1"/>
                        <a:t>StoreHoursAndLocation</a:t>
                      </a:r>
                      <a:endParaRPr lang="en-US" dirty="0"/>
                    </a:p>
                  </a:txBody>
                  <a:tcPr/>
                </a:tc>
                <a:tc>
                  <a:txBody>
                    <a:bodyPr/>
                    <a:lstStyle/>
                    <a:p>
                      <a:r>
                        <a:rPr lang="en-US" dirty="0"/>
                        <a:t>“When does your store </a:t>
                      </a:r>
                      <a:r>
                        <a:rPr lang="en-US" b="1" dirty="0"/>
                        <a:t>open</a:t>
                      </a:r>
                      <a:r>
                        <a:rPr lang="en-US" dirty="0"/>
                        <a:t>?”</a:t>
                      </a:r>
                    </a:p>
                  </a:txBody>
                  <a:tcPr/>
                </a:tc>
                <a:tc>
                  <a:txBody>
                    <a:bodyPr/>
                    <a:lstStyle/>
                    <a:p>
                      <a:r>
                        <a:rPr lang="en-US" dirty="0"/>
                        <a:t>open</a:t>
                      </a:r>
                    </a:p>
                  </a:txBody>
                  <a:tcPr/>
                </a:tc>
                <a:extLst>
                  <a:ext uri="{0D108BD9-81ED-4DB2-BD59-A6C34878D82A}">
                    <a16:rowId xmlns:a16="http://schemas.microsoft.com/office/drawing/2014/main" val="4263627490"/>
                  </a:ext>
                </a:extLst>
              </a:tr>
              <a:tr h="370840">
                <a:tc>
                  <a:txBody>
                    <a:bodyPr/>
                    <a:lstStyle/>
                    <a:p>
                      <a:r>
                        <a:rPr lang="en-US" dirty="0" err="1"/>
                        <a:t>ScheduleMeeting</a:t>
                      </a:r>
                      <a:endParaRPr lang="en-US" dirty="0"/>
                    </a:p>
                  </a:txBody>
                  <a:tcPr/>
                </a:tc>
                <a:tc>
                  <a:txBody>
                    <a:bodyPr/>
                    <a:lstStyle/>
                    <a:p>
                      <a:r>
                        <a:rPr lang="en-US" dirty="0"/>
                        <a:t>“Schedule a meeting at </a:t>
                      </a:r>
                      <a:r>
                        <a:rPr lang="en-US" b="1" dirty="0"/>
                        <a:t>1PM</a:t>
                      </a:r>
                      <a:r>
                        <a:rPr lang="en-US" dirty="0"/>
                        <a:t> with </a:t>
                      </a:r>
                      <a:r>
                        <a:rPr lang="en-US" b="1" dirty="0"/>
                        <a:t>Bob</a:t>
                      </a:r>
                      <a:r>
                        <a:rPr lang="en-US" dirty="0"/>
                        <a:t> in Distribution”</a:t>
                      </a:r>
                    </a:p>
                  </a:txBody>
                  <a:tcPr/>
                </a:tc>
                <a:tc>
                  <a:txBody>
                    <a:bodyPr/>
                    <a:lstStyle/>
                    <a:p>
                      <a:r>
                        <a:rPr lang="en-US" dirty="0"/>
                        <a:t>1PM, Bob</a:t>
                      </a:r>
                    </a:p>
                  </a:txBody>
                  <a:tcPr/>
                </a:tc>
                <a:extLst>
                  <a:ext uri="{0D108BD9-81ED-4DB2-BD59-A6C34878D82A}">
                    <a16:rowId xmlns:a16="http://schemas.microsoft.com/office/drawing/2014/main" val="2668409926"/>
                  </a:ext>
                </a:extLst>
              </a:tr>
            </a:tbl>
          </a:graphicData>
        </a:graphic>
      </p:graphicFrame>
    </p:spTree>
    <p:extLst>
      <p:ext uri="{BB962C8B-B14F-4D97-AF65-F5344CB8AC3E}">
        <p14:creationId xmlns:p14="http://schemas.microsoft.com/office/powerpoint/2010/main" val="18141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Initial Good Practices</a:t>
            </a:r>
          </a:p>
        </p:txBody>
      </p:sp>
      <p:sp>
        <p:nvSpPr>
          <p:cNvPr id="6" name="Text Placeholder 5"/>
          <p:cNvSpPr>
            <a:spLocks noGrp="1"/>
          </p:cNvSpPr>
          <p:nvPr>
            <p:ph type="body" sz="quarter" idx="4294967295"/>
          </p:nvPr>
        </p:nvSpPr>
        <p:spPr>
          <a:xfrm>
            <a:off x="538163" y="1187450"/>
            <a:ext cx="11653837" cy="3533275"/>
          </a:xfrm>
        </p:spPr>
        <p:txBody>
          <a:bodyPr/>
          <a:lstStyle/>
          <a:p>
            <a:pPr fontAlgn="ctr"/>
            <a:r>
              <a:rPr lang="en-US" dirty="0">
                <a:solidFill>
                  <a:schemeClr val="bg2"/>
                </a:solidFill>
              </a:rPr>
              <a:t>Begin with 10-15 utterances per intent</a:t>
            </a:r>
          </a:p>
          <a:p>
            <a:pPr fontAlgn="ctr"/>
            <a:r>
              <a:rPr lang="en-US" dirty="0">
                <a:solidFill>
                  <a:schemeClr val="bg2"/>
                </a:solidFill>
              </a:rPr>
              <a:t>Collect phrases that you think users will say</a:t>
            </a:r>
          </a:p>
          <a:p>
            <a:pPr fontAlgn="ctr"/>
            <a:r>
              <a:rPr lang="en-US" dirty="0">
                <a:solidFill>
                  <a:schemeClr val="bg2"/>
                </a:solidFill>
              </a:rPr>
              <a:t>Use the representative language of the user</a:t>
            </a:r>
          </a:p>
          <a:p>
            <a:pPr fontAlgn="ctr"/>
            <a:r>
              <a:rPr lang="en-US" dirty="0">
                <a:solidFill>
                  <a:schemeClr val="bg2"/>
                </a:solidFill>
              </a:rPr>
              <a:t>Include utterances that mean the same but are constructed differently. </a:t>
            </a:r>
          </a:p>
          <a:p>
            <a:pPr fontAlgn="ctr"/>
            <a:r>
              <a:rPr lang="en-US" dirty="0">
                <a:solidFill>
                  <a:schemeClr val="bg2"/>
                </a:solidFill>
              </a:rPr>
              <a:t>Be mindful that utterances aren't always well formed</a:t>
            </a:r>
          </a:p>
          <a:p>
            <a:pPr fontAlgn="ctr"/>
            <a:r>
              <a:rPr lang="en-US" dirty="0">
                <a:solidFill>
                  <a:schemeClr val="bg2"/>
                </a:solidFill>
              </a:rPr>
              <a:t>Choose varied terminology as well as phrasing</a:t>
            </a:r>
          </a:p>
          <a:p>
            <a:pPr fontAlgn="ctr"/>
            <a:r>
              <a:rPr lang="en-US" dirty="0">
                <a:solidFill>
                  <a:schemeClr val="bg2"/>
                </a:solidFill>
              </a:rPr>
              <a:t>None intent should have between 10-20 % of the total utterances.</a:t>
            </a:r>
          </a:p>
        </p:txBody>
      </p:sp>
    </p:spTree>
    <p:extLst>
      <p:ext uri="{BB962C8B-B14F-4D97-AF65-F5344CB8AC3E}">
        <p14:creationId xmlns:p14="http://schemas.microsoft.com/office/powerpoint/2010/main" val="142886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5" name="Text Placeholder 4">
            <a:extLst>
              <a:ext uri="{FF2B5EF4-FFF2-40B4-BE49-F238E27FC236}">
                <a16:creationId xmlns:a16="http://schemas.microsoft.com/office/drawing/2014/main" id="{A0813829-4E60-4C71-8971-E1313CE6A1E2}"/>
              </a:ext>
            </a:extLst>
          </p:cNvPr>
          <p:cNvSpPr>
            <a:spLocks noGrp="1"/>
          </p:cNvSpPr>
          <p:nvPr>
            <p:ph type="body" sz="quarter" idx="4294967295"/>
          </p:nvPr>
        </p:nvSpPr>
        <p:spPr>
          <a:xfrm>
            <a:off x="174661" y="1188062"/>
            <a:ext cx="11652250" cy="3016210"/>
          </a:xfrm>
        </p:spPr>
        <p:txBody>
          <a:bodyPr/>
          <a:lstStyle/>
          <a:p>
            <a:r>
              <a:rPr lang="en-US" sz="2800" dirty="0">
                <a:solidFill>
                  <a:schemeClr val="bg2"/>
                </a:solidFill>
              </a:rPr>
              <a:t>Simple entities</a:t>
            </a:r>
          </a:p>
          <a:p>
            <a:r>
              <a:rPr lang="en-US" sz="2800" dirty="0">
                <a:solidFill>
                  <a:schemeClr val="bg2"/>
                </a:solidFill>
              </a:rPr>
              <a:t>Hierarchical entities</a:t>
            </a:r>
          </a:p>
          <a:p>
            <a:r>
              <a:rPr lang="en-US" sz="2800" dirty="0">
                <a:solidFill>
                  <a:schemeClr val="bg2"/>
                </a:solidFill>
              </a:rPr>
              <a:t>Composite entities</a:t>
            </a:r>
          </a:p>
          <a:p>
            <a:r>
              <a:rPr lang="en-US" sz="2800" dirty="0">
                <a:solidFill>
                  <a:schemeClr val="bg2"/>
                </a:solidFill>
              </a:rPr>
              <a:t>Built-in entities</a:t>
            </a:r>
          </a:p>
          <a:p>
            <a:r>
              <a:rPr lang="en-US" sz="2800" dirty="0">
                <a:solidFill>
                  <a:schemeClr val="bg2"/>
                </a:solidFill>
              </a:rPr>
              <a:t>Prebuild Domains</a:t>
            </a:r>
          </a:p>
          <a:p>
            <a:r>
              <a:rPr lang="en-US" sz="2800" dirty="0">
                <a:solidFill>
                  <a:schemeClr val="bg2"/>
                </a:solidFill>
              </a:rPr>
              <a:t>List entities</a:t>
            </a:r>
          </a:p>
        </p:txBody>
      </p:sp>
      <p:pic>
        <p:nvPicPr>
          <p:cNvPr id="8" name="Picture 7" descr="A screenshot of a cell phone&#10;&#10;Description generated with very high confidence">
            <a:extLst>
              <a:ext uri="{FF2B5EF4-FFF2-40B4-BE49-F238E27FC236}">
                <a16:creationId xmlns:a16="http://schemas.microsoft.com/office/drawing/2014/main" id="{73573B4B-07A4-4D10-9C5C-6C70BFAA8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445" y="2111644"/>
            <a:ext cx="4214954" cy="1491004"/>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CECC698B-1BDC-47F6-8D5B-021F8AB82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972" y="1873189"/>
            <a:ext cx="5868666" cy="2092414"/>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DEC95476-56DD-4EE4-8B61-2CDF687A5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331" y="1727615"/>
            <a:ext cx="6579620" cy="2962938"/>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25D85238-095A-4310-8998-BA1D66AF2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184" y="1727582"/>
            <a:ext cx="1747896" cy="2121584"/>
          </a:xfrm>
          <a:prstGeom prst="rect">
            <a:avLst/>
          </a:prstGeom>
        </p:spPr>
      </p:pic>
      <p:pic>
        <p:nvPicPr>
          <p:cNvPr id="15" name="Picture 14">
            <a:extLst>
              <a:ext uri="{FF2B5EF4-FFF2-40B4-BE49-F238E27FC236}">
                <a16:creationId xmlns:a16="http://schemas.microsoft.com/office/drawing/2014/main" id="{D04AF757-BE59-415B-9C55-B0C2EAC3AE07}"/>
              </a:ext>
            </a:extLst>
          </p:cNvPr>
          <p:cNvPicPr>
            <a:picLocks noChangeAspect="1"/>
          </p:cNvPicPr>
          <p:nvPr/>
        </p:nvPicPr>
        <p:blipFill>
          <a:blip r:embed="rId7"/>
          <a:stretch>
            <a:fillRect/>
          </a:stretch>
        </p:blipFill>
        <p:spPr>
          <a:xfrm>
            <a:off x="5910054" y="706248"/>
            <a:ext cx="3422371" cy="5768169"/>
          </a:xfrm>
          <a:prstGeom prst="rect">
            <a:avLst/>
          </a:prstGeom>
        </p:spPr>
      </p:pic>
      <p:pic>
        <p:nvPicPr>
          <p:cNvPr id="18" name="Picture 17" descr="A screenshot of a computer screen&#10;&#10;Description generated with very high confidence">
            <a:extLst>
              <a:ext uri="{FF2B5EF4-FFF2-40B4-BE49-F238E27FC236}">
                <a16:creationId xmlns:a16="http://schemas.microsoft.com/office/drawing/2014/main" id="{BAD28232-98EA-4930-84D1-762205675F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8471" y="1404461"/>
            <a:ext cx="8034291" cy="4281818"/>
          </a:xfrm>
          <a:prstGeom prst="rect">
            <a:avLst/>
          </a:prstGeom>
        </p:spPr>
      </p:pic>
      <p:pic>
        <p:nvPicPr>
          <p:cNvPr id="20" name="Picture 19" descr="A screenshot of a cell phone&#10;&#10;Description generated with high confidence">
            <a:extLst>
              <a:ext uri="{FF2B5EF4-FFF2-40B4-BE49-F238E27FC236}">
                <a16:creationId xmlns:a16="http://schemas.microsoft.com/office/drawing/2014/main" id="{9439A9AE-B081-4E4E-BA42-1EA8E0618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3157" y="2431945"/>
            <a:ext cx="4946462" cy="1588075"/>
          </a:xfrm>
          <a:prstGeom prst="rect">
            <a:avLst/>
          </a:prstGeom>
        </p:spPr>
      </p:pic>
    </p:spTree>
    <p:extLst>
      <p:ext uri="{BB962C8B-B14F-4D97-AF65-F5344CB8AC3E}">
        <p14:creationId xmlns:p14="http://schemas.microsoft.com/office/powerpoint/2010/main" val="190370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Testing your model</a:t>
            </a:r>
          </a:p>
        </p:txBody>
      </p:sp>
      <p:pic>
        <p:nvPicPr>
          <p:cNvPr id="3" name="Picture 2" descr="A screenshot of a cell phone&#10;&#10;Description generated with very high confidence">
            <a:extLst>
              <a:ext uri="{FF2B5EF4-FFF2-40B4-BE49-F238E27FC236}">
                <a16:creationId xmlns:a16="http://schemas.microsoft.com/office/drawing/2014/main" id="{02080E7B-7B6F-44F5-A13F-347E679F5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324" y="1203922"/>
            <a:ext cx="8441352" cy="5056453"/>
          </a:xfrm>
          <a:prstGeom prst="rect">
            <a:avLst/>
          </a:prstGeom>
        </p:spPr>
      </p:pic>
    </p:spTree>
    <p:extLst>
      <p:ext uri="{BB962C8B-B14F-4D97-AF65-F5344CB8AC3E}">
        <p14:creationId xmlns:p14="http://schemas.microsoft.com/office/powerpoint/2010/main" val="262187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Publishing your model</a:t>
            </a:r>
          </a:p>
        </p:txBody>
      </p:sp>
      <p:pic>
        <p:nvPicPr>
          <p:cNvPr id="2" name="Picture 1">
            <a:extLst>
              <a:ext uri="{FF2B5EF4-FFF2-40B4-BE49-F238E27FC236}">
                <a16:creationId xmlns:a16="http://schemas.microsoft.com/office/drawing/2014/main" id="{5DE0F910-DBEC-4E38-B42F-C3FB3A4DF053}"/>
              </a:ext>
            </a:extLst>
          </p:cNvPr>
          <p:cNvPicPr>
            <a:picLocks noChangeAspect="1"/>
          </p:cNvPicPr>
          <p:nvPr/>
        </p:nvPicPr>
        <p:blipFill>
          <a:blip r:embed="rId3"/>
          <a:stretch>
            <a:fillRect/>
          </a:stretch>
        </p:blipFill>
        <p:spPr>
          <a:xfrm>
            <a:off x="3144198" y="1116382"/>
            <a:ext cx="6914201" cy="5741618"/>
          </a:xfrm>
          <a:prstGeom prst="rect">
            <a:avLst/>
          </a:prstGeom>
        </p:spPr>
      </p:pic>
      <p:pic>
        <p:nvPicPr>
          <p:cNvPr id="3" name="Picture 2">
            <a:extLst>
              <a:ext uri="{FF2B5EF4-FFF2-40B4-BE49-F238E27FC236}">
                <a16:creationId xmlns:a16="http://schemas.microsoft.com/office/drawing/2014/main" id="{4ED23535-4174-43BC-93F1-D7CAD410CCA4}"/>
              </a:ext>
            </a:extLst>
          </p:cNvPr>
          <p:cNvPicPr>
            <a:picLocks noChangeAspect="1"/>
          </p:cNvPicPr>
          <p:nvPr/>
        </p:nvPicPr>
        <p:blipFill>
          <a:blip r:embed="rId4"/>
          <a:stretch>
            <a:fillRect/>
          </a:stretch>
        </p:blipFill>
        <p:spPr>
          <a:xfrm>
            <a:off x="1827492" y="2207514"/>
            <a:ext cx="9547611" cy="3374136"/>
          </a:xfrm>
          <a:prstGeom prst="rect">
            <a:avLst/>
          </a:prstGeom>
        </p:spPr>
      </p:pic>
    </p:spTree>
    <p:extLst>
      <p:ext uri="{BB962C8B-B14F-4D97-AF65-F5344CB8AC3E}">
        <p14:creationId xmlns:p14="http://schemas.microsoft.com/office/powerpoint/2010/main" val="239894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c45f18c-b2ec-4e3b-9613-4a8f6bc85080"/>
    <ds:schemaRef ds:uri="http://purl.org/dc/dcmitype/"/>
    <ds:schemaRef ds:uri="http://www.w3.org/XML/1998/namespace"/>
    <ds:schemaRef ds:uri="http://purl.org/dc/elements/1.1/"/>
    <ds:schemaRef ds:uri="http://schemas.microsoft.com/office/2006/documentManagement/types"/>
    <ds:schemaRef ds:uri="14cf87b9-506c-4eb7-bdeb-55290b0635a3"/>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03AE0A36-D259-4E67-853A-9939A145BE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13938</TotalTime>
  <Words>1157</Words>
  <Application>Microsoft Office PowerPoint</Application>
  <PresentationFormat>Widescreen</PresentationFormat>
  <Paragraphs>130</Paragraphs>
  <Slides>14</Slides>
  <Notes>14</Notes>
  <HiddenSlides>0</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14</vt:i4>
      </vt:variant>
    </vt:vector>
  </HeadingPairs>
  <TitlesOfParts>
    <vt:vector size="39" baseType="lpstr">
      <vt:lpstr>Arial</vt:lpstr>
      <vt:lpstr>Calibri</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think-cell Slide</vt:lpstr>
      <vt:lpstr>LUIS  Language Understanding Intelligent Service</vt:lpstr>
      <vt:lpstr>Why NLU?</vt:lpstr>
      <vt:lpstr>Microsoft’s LUIS</vt:lpstr>
      <vt:lpstr>Luis Development Process</vt:lpstr>
      <vt:lpstr>Key LUIS concepts</vt:lpstr>
      <vt:lpstr>Key Initial Good Practices</vt:lpstr>
      <vt:lpstr>Key LUIS concepts</vt:lpstr>
      <vt:lpstr>Testing your model</vt:lpstr>
      <vt:lpstr>Publishing your model</vt:lpstr>
      <vt:lpstr>Adding features to improve performance</vt:lpstr>
      <vt:lpstr>Adding patterns to improve performance</vt:lpstr>
      <vt:lpstr>Using active learning</vt:lpstr>
      <vt:lpstr>LearnAI - Designing and Architecting Intelligent Agents   http://aka.ms/LearnAI-daaia</vt:lpstr>
      <vt:lpstr>  https://github.com/Azure/LearnAI-Airlift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Rodrigo Souza</cp:lastModifiedBy>
  <cp:revision>22</cp:revision>
  <dcterms:created xsi:type="dcterms:W3CDTF">2018-06-29T11:43:45Z</dcterms:created>
  <dcterms:modified xsi:type="dcterms:W3CDTF">2019-01-22T04:27:17Z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